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97" r:id="rId3"/>
    <p:sldId id="267" r:id="rId4"/>
    <p:sldId id="409" r:id="rId5"/>
    <p:sldId id="410" r:id="rId6"/>
    <p:sldId id="411" r:id="rId7"/>
    <p:sldId id="412" r:id="rId8"/>
    <p:sldId id="413" r:id="rId9"/>
    <p:sldId id="415" r:id="rId10"/>
    <p:sldId id="414" r:id="rId11"/>
    <p:sldId id="416" r:id="rId12"/>
    <p:sldId id="417" r:id="rId13"/>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1" autoAdjust="0"/>
    <p:restoredTop sz="81297" autoAdjust="0"/>
  </p:normalViewPr>
  <p:slideViewPr>
    <p:cSldViewPr>
      <p:cViewPr varScale="1">
        <p:scale>
          <a:sx n="67" d="100"/>
          <a:sy n="67" d="100"/>
        </p:scale>
        <p:origin x="1637" y="53"/>
      </p:cViewPr>
      <p:guideLst>
        <p:guide orient="horz" pos="2160"/>
        <p:guide pos="2880"/>
      </p:guideLst>
    </p:cSldViewPr>
  </p:slideViewPr>
  <p:notesTextViewPr>
    <p:cViewPr>
      <p:scale>
        <a:sx n="1" d="1"/>
        <a:sy n="1" d="1"/>
      </p:scale>
      <p:origin x="0" y="0"/>
    </p:cViewPr>
  </p:notesTextViewPr>
  <p:sorterViewPr>
    <p:cViewPr>
      <p:scale>
        <a:sx n="52" d="100"/>
        <a:sy n="52" d="100"/>
      </p:scale>
      <p:origin x="0" y="0"/>
    </p:cViewPr>
  </p:sorter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30/03/2019</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Recap:</a:t>
            </a:r>
          </a:p>
          <a:p>
            <a:r>
              <a:rPr lang="en-AU" sz="1200" b="1" kern="1200" dirty="0">
                <a:solidFill>
                  <a:schemeClr val="tx1"/>
                </a:solidFill>
                <a:effectLst/>
                <a:latin typeface="+mn-lt"/>
                <a:ea typeface="+mn-ea"/>
                <a:cs typeface="+mn-cs"/>
              </a:rPr>
              <a:t>Themes –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2 Cor 13:14 Grace, love, Communion (grace to change…)</a:t>
            </a:r>
          </a:p>
          <a:p>
            <a:r>
              <a:rPr lang="en-AU" sz="1200" kern="1200" dirty="0">
                <a:solidFill>
                  <a:schemeClr val="tx1"/>
                </a:solidFill>
                <a:effectLst/>
                <a:latin typeface="+mn-lt"/>
                <a:ea typeface="+mn-ea"/>
                <a:cs typeface="+mn-cs"/>
              </a:rPr>
              <a:t>2019 Year of Increase, intimacy, immunity </a:t>
            </a:r>
          </a:p>
          <a:p>
            <a:r>
              <a:rPr lang="en-AU" sz="1200" kern="1200" dirty="0">
                <a:solidFill>
                  <a:schemeClr val="tx1"/>
                </a:solidFill>
                <a:effectLst/>
                <a:latin typeface="+mn-lt"/>
                <a:ea typeface="+mn-ea"/>
                <a:cs typeface="+mn-cs"/>
              </a:rPr>
              <a:t>The goal of intimacy – it’s a heart thing, a heart turn</a:t>
            </a:r>
          </a:p>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This verse reveals our interaction with the Triune God. Let’s break this down</a:t>
            </a:r>
          </a:p>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3155107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488011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1581380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546879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1084703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AU" sz="2800" dirty="0"/>
              <a:t>1 Cor 3:19 “the wisdom of this world is foolishness with God…”</a:t>
            </a:r>
          </a:p>
          <a:p>
            <a:pPr marL="0" indent="0">
              <a:buNone/>
            </a:pPr>
            <a:r>
              <a:rPr lang="en-AU" sz="2800" dirty="0"/>
              <a:t>Prov 16:9 “The heart of man plans his way, but the Lord 	establishes his steps.”</a:t>
            </a:r>
            <a:br>
              <a:rPr lang="en-AU" sz="2800" dirty="0"/>
            </a:br>
            <a:r>
              <a:rPr lang="en-AU" sz="2000" dirty="0"/>
              <a:t>Prov 19:21 Many are the plans in the minds of a man, but it is the purpose of the Lord that will stand”</a:t>
            </a:r>
          </a:p>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4645175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House of God, Gateway to Heaven</a:t>
            </a:r>
            <a:endParaRPr lang="en-US" sz="2800" i="1" dirty="0"/>
          </a:p>
        </p:txBody>
      </p:sp>
      <p:sp>
        <p:nvSpPr>
          <p:cNvPr id="3" name="Text Placeholder 2"/>
          <p:cNvSpPr>
            <a:spLocks noGrp="1"/>
          </p:cNvSpPr>
          <p:nvPr>
            <p:ph type="body" sz="quarter" idx="10"/>
          </p:nvPr>
        </p:nvSpPr>
        <p:spPr/>
        <p:txBody>
          <a:bodyPr/>
          <a:lstStyle/>
          <a:p>
            <a:r>
              <a:rPr lang="en-US" b="0" dirty="0">
                <a:solidFill>
                  <a:schemeClr val="tx1"/>
                </a:solidFill>
              </a:rPr>
              <a:t>Surely the Lord is in this place!</a:t>
            </a:r>
          </a:p>
        </p:txBody>
      </p:sp>
      <p:sp>
        <p:nvSpPr>
          <p:cNvPr id="4" name="Text Placeholder 3"/>
          <p:cNvSpPr>
            <a:spLocks noGrp="1"/>
          </p:cNvSpPr>
          <p:nvPr>
            <p:ph type="body" sz="quarter" idx="12"/>
          </p:nvPr>
        </p:nvSpPr>
        <p:spPr/>
        <p:txBody>
          <a:bodyPr/>
          <a:lstStyle/>
          <a:p>
            <a:r>
              <a:rPr lang="en-US" dirty="0"/>
              <a:t>31/03/19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r>
              <a:rPr lang="en-AU" dirty="0"/>
              <a:t>Key Scriptures </a:t>
            </a:r>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a:xfrm>
            <a:off x="251520" y="908720"/>
            <a:ext cx="8784976" cy="5400600"/>
          </a:xfrm>
        </p:spPr>
        <p:txBody>
          <a:bodyPr>
            <a:normAutofit/>
          </a:bodyPr>
          <a:lstStyle/>
          <a:p>
            <a:pPr marL="0" indent="0">
              <a:buNone/>
            </a:pPr>
            <a:r>
              <a:rPr lang="en-AU" dirty="0">
                <a:latin typeface="Arial" panose="020B0604020202020204" pitchFamily="34" charset="0"/>
                <a:cs typeface="Arial" panose="020B0604020202020204" pitchFamily="34" charset="0"/>
              </a:rPr>
              <a:t>2 Cor 13:14</a:t>
            </a:r>
          </a:p>
          <a:p>
            <a:pPr marL="514350" indent="-514350">
              <a:buAutoNum type="arabicPeriod"/>
            </a:pPr>
            <a:r>
              <a:rPr lang="en-AU" dirty="0">
                <a:latin typeface="Arial" panose="020B0604020202020204" pitchFamily="34" charset="0"/>
                <a:cs typeface="Arial" panose="020B0604020202020204" pitchFamily="34" charset="0"/>
              </a:rPr>
              <a:t>The </a:t>
            </a:r>
            <a:r>
              <a:rPr lang="en-AU" dirty="0">
                <a:solidFill>
                  <a:srgbClr val="FF0000"/>
                </a:solidFill>
                <a:latin typeface="Arial" panose="020B0604020202020204" pitchFamily="34" charset="0"/>
                <a:cs typeface="Arial" panose="020B0604020202020204" pitchFamily="34" charset="0"/>
              </a:rPr>
              <a:t>grace</a:t>
            </a:r>
            <a:r>
              <a:rPr lang="en-AU" dirty="0">
                <a:latin typeface="Arial" panose="020B0604020202020204" pitchFamily="34" charset="0"/>
                <a:cs typeface="Arial" panose="020B0604020202020204" pitchFamily="34" charset="0"/>
              </a:rPr>
              <a:t> of the </a:t>
            </a:r>
            <a:r>
              <a:rPr lang="en-AU" dirty="0">
                <a:solidFill>
                  <a:schemeClr val="accent1"/>
                </a:solidFill>
                <a:latin typeface="Arial" panose="020B0604020202020204" pitchFamily="34" charset="0"/>
                <a:cs typeface="Arial" panose="020B0604020202020204" pitchFamily="34" charset="0"/>
              </a:rPr>
              <a:t>Lord Jesus Christ</a:t>
            </a:r>
            <a:r>
              <a:rPr lang="en-AU" dirty="0">
                <a:latin typeface="Arial" panose="020B0604020202020204" pitchFamily="34" charset="0"/>
                <a:cs typeface="Arial" panose="020B0604020202020204" pitchFamily="34" charset="0"/>
              </a:rPr>
              <a:t>, and </a:t>
            </a:r>
          </a:p>
          <a:p>
            <a:pPr marL="514350" indent="-514350">
              <a:buAutoNum type="arabicPeriod"/>
            </a:pPr>
            <a:r>
              <a:rPr lang="en-AU" dirty="0">
                <a:latin typeface="Arial" panose="020B0604020202020204" pitchFamily="34" charset="0"/>
                <a:cs typeface="Arial" panose="020B0604020202020204" pitchFamily="34" charset="0"/>
              </a:rPr>
              <a:t>The </a:t>
            </a:r>
            <a:r>
              <a:rPr lang="en-AU" dirty="0">
                <a:solidFill>
                  <a:srgbClr val="FF0000"/>
                </a:solidFill>
                <a:latin typeface="Arial" panose="020B0604020202020204" pitchFamily="34" charset="0"/>
                <a:cs typeface="Arial" panose="020B0604020202020204" pitchFamily="34" charset="0"/>
              </a:rPr>
              <a:t>love</a:t>
            </a:r>
            <a:r>
              <a:rPr lang="en-AU" dirty="0">
                <a:latin typeface="Arial" panose="020B0604020202020204" pitchFamily="34" charset="0"/>
                <a:cs typeface="Arial" panose="020B0604020202020204" pitchFamily="34" charset="0"/>
              </a:rPr>
              <a:t> of </a:t>
            </a:r>
            <a:r>
              <a:rPr lang="en-AU" dirty="0">
                <a:solidFill>
                  <a:schemeClr val="accent1"/>
                </a:solidFill>
                <a:latin typeface="Arial" panose="020B0604020202020204" pitchFamily="34" charset="0"/>
                <a:cs typeface="Arial" panose="020B0604020202020204" pitchFamily="34" charset="0"/>
              </a:rPr>
              <a:t>God</a:t>
            </a:r>
            <a:r>
              <a:rPr lang="en-AU" dirty="0">
                <a:latin typeface="Arial" panose="020B0604020202020204" pitchFamily="34" charset="0"/>
                <a:cs typeface="Arial" panose="020B0604020202020204" pitchFamily="34" charset="0"/>
              </a:rPr>
              <a:t>, and </a:t>
            </a:r>
          </a:p>
          <a:p>
            <a:pPr marL="514350" indent="-514350">
              <a:buAutoNum type="arabicPeriod"/>
            </a:pPr>
            <a:r>
              <a:rPr lang="en-AU" dirty="0">
                <a:latin typeface="Arial" panose="020B0604020202020204" pitchFamily="34" charset="0"/>
                <a:cs typeface="Arial" panose="020B0604020202020204" pitchFamily="34" charset="0"/>
              </a:rPr>
              <a:t>The </a:t>
            </a:r>
            <a:r>
              <a:rPr lang="en-AU" dirty="0">
                <a:solidFill>
                  <a:srgbClr val="FF0000"/>
                </a:solidFill>
                <a:latin typeface="Arial" panose="020B0604020202020204" pitchFamily="34" charset="0"/>
                <a:cs typeface="Arial" panose="020B0604020202020204" pitchFamily="34" charset="0"/>
              </a:rPr>
              <a:t>communion</a:t>
            </a:r>
            <a:r>
              <a:rPr lang="en-AU" dirty="0">
                <a:latin typeface="Arial" panose="020B0604020202020204" pitchFamily="34" charset="0"/>
                <a:cs typeface="Arial" panose="020B0604020202020204" pitchFamily="34" charset="0"/>
              </a:rPr>
              <a:t> of the </a:t>
            </a:r>
            <a:r>
              <a:rPr lang="en-AU" dirty="0">
                <a:solidFill>
                  <a:schemeClr val="accent1"/>
                </a:solidFill>
                <a:latin typeface="Arial" panose="020B0604020202020204" pitchFamily="34" charset="0"/>
                <a:cs typeface="Arial" panose="020B0604020202020204" pitchFamily="34" charset="0"/>
              </a:rPr>
              <a:t>Holy Spirit</a:t>
            </a:r>
            <a:r>
              <a:rPr lang="en-AU" dirty="0">
                <a:latin typeface="Arial" panose="020B0604020202020204" pitchFamily="34" charset="0"/>
                <a:cs typeface="Arial" panose="020B0604020202020204" pitchFamily="34" charset="0"/>
              </a:rPr>
              <a:t> </a:t>
            </a:r>
          </a:p>
          <a:p>
            <a:pPr marL="0" indent="0">
              <a:buNone/>
            </a:pPr>
            <a:r>
              <a:rPr lang="en-AU" dirty="0">
                <a:latin typeface="Arial" panose="020B0604020202020204" pitchFamily="34" charset="0"/>
                <a:cs typeface="Arial" panose="020B0604020202020204" pitchFamily="34" charset="0"/>
              </a:rPr>
              <a:t>be with you all. </a:t>
            </a:r>
          </a:p>
          <a:p>
            <a:pPr marL="0" indent="0">
              <a:buNone/>
            </a:pPr>
            <a:r>
              <a:rPr lang="en-AU" dirty="0">
                <a:latin typeface="Arial" panose="020B0604020202020204" pitchFamily="34" charset="0"/>
                <a:cs typeface="Arial" panose="020B0604020202020204" pitchFamily="34" charset="0"/>
              </a:rPr>
              <a:t>Amen.</a:t>
            </a:r>
          </a:p>
          <a:p>
            <a:pPr marL="0" indent="0">
              <a:lnSpc>
                <a:spcPct val="120000"/>
              </a:lnSpc>
              <a:buNone/>
            </a:pPr>
            <a:endParaRPr lang="en-AU"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A0E5847-4EDC-4ED2-9B15-43BD256F8F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4116" y="4176954"/>
            <a:ext cx="4333488" cy="2708430"/>
          </a:xfrm>
          <a:prstGeom prst="rect">
            <a:avLst/>
          </a:prstGeom>
        </p:spPr>
      </p:pic>
    </p:spTree>
    <p:extLst>
      <p:ext uri="{BB962C8B-B14F-4D97-AF65-F5344CB8AC3E}">
        <p14:creationId xmlns:p14="http://schemas.microsoft.com/office/powerpoint/2010/main" val="2441308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r>
              <a:rPr lang="en-AU" dirty="0"/>
              <a:t>Key Scriptures </a:t>
            </a:r>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a:xfrm>
            <a:off x="251520" y="908720"/>
            <a:ext cx="8784976" cy="5400600"/>
          </a:xfrm>
        </p:spPr>
        <p:txBody>
          <a:bodyPr>
            <a:normAutofit/>
          </a:bodyPr>
          <a:lstStyle/>
          <a:p>
            <a:pPr marL="0" indent="0">
              <a:buNone/>
            </a:pPr>
            <a:r>
              <a:rPr lang="en-AU" dirty="0"/>
              <a:t>Gen 28:10 -17</a:t>
            </a:r>
          </a:p>
          <a:p>
            <a:pPr marL="0" indent="0">
              <a:lnSpc>
                <a:spcPct val="120000"/>
              </a:lnSpc>
              <a:buNone/>
            </a:pPr>
            <a:r>
              <a:rPr lang="en-AU" sz="2800" dirty="0"/>
              <a:t>Now Jacob went out from Beersheba and went toward Haran. </a:t>
            </a:r>
          </a:p>
          <a:p>
            <a:pPr marL="0" indent="0">
              <a:lnSpc>
                <a:spcPct val="120000"/>
              </a:lnSpc>
              <a:buNone/>
            </a:pPr>
            <a:r>
              <a:rPr lang="en-AU" sz="2800" dirty="0"/>
              <a:t>So he came to a certain place and stayed there all night, because the sun had set. </a:t>
            </a:r>
          </a:p>
          <a:p>
            <a:pPr marL="0" indent="0">
              <a:lnSpc>
                <a:spcPct val="120000"/>
              </a:lnSpc>
              <a:buNone/>
            </a:pPr>
            <a:r>
              <a:rPr lang="en-AU" sz="2800" dirty="0"/>
              <a:t>And he took one of the stones of that place and put it at his head, and he lay down in that place to sleep. </a:t>
            </a:r>
          </a:p>
        </p:txBody>
      </p:sp>
    </p:spTree>
    <p:extLst>
      <p:ext uri="{BB962C8B-B14F-4D97-AF65-F5344CB8AC3E}">
        <p14:creationId xmlns:p14="http://schemas.microsoft.com/office/powerpoint/2010/main" val="474363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r>
              <a:rPr lang="en-AU" dirty="0"/>
              <a:t>Key Scriptures </a:t>
            </a:r>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a:xfrm>
            <a:off x="251520" y="908720"/>
            <a:ext cx="8784976" cy="5400600"/>
          </a:xfrm>
        </p:spPr>
        <p:txBody>
          <a:bodyPr>
            <a:normAutofit/>
          </a:bodyPr>
          <a:lstStyle/>
          <a:p>
            <a:pPr marL="0" indent="0">
              <a:buNone/>
            </a:pPr>
            <a:r>
              <a:rPr lang="en-AU" dirty="0"/>
              <a:t>Gen 28:10 -17</a:t>
            </a:r>
          </a:p>
          <a:p>
            <a:pPr marL="0" indent="0">
              <a:lnSpc>
                <a:spcPct val="120000"/>
              </a:lnSpc>
              <a:buNone/>
            </a:pPr>
            <a:r>
              <a:rPr lang="en-AU" sz="2800" dirty="0"/>
              <a:t>12 Then he dreamed, and behold, a ladder </a:t>
            </a:r>
            <a:r>
              <a:rPr lang="en-AU" sz="2800" i="1" dirty="0"/>
              <a:t>was</a:t>
            </a:r>
            <a:r>
              <a:rPr lang="en-AU" sz="2800" dirty="0"/>
              <a:t> set up on the earth, and its top reached to heaven; and there the angels of God were ascending and descending on it. </a:t>
            </a:r>
          </a:p>
          <a:p>
            <a:pPr marL="0" indent="0">
              <a:lnSpc>
                <a:spcPct val="120000"/>
              </a:lnSpc>
              <a:buNone/>
            </a:pPr>
            <a:r>
              <a:rPr lang="en-AU" sz="2800" dirty="0"/>
              <a:t>13 And behold, the </a:t>
            </a:r>
            <a:r>
              <a:rPr lang="en-AU" sz="2800" cap="small" dirty="0"/>
              <a:t>Lord</a:t>
            </a:r>
            <a:r>
              <a:rPr lang="en-AU" sz="2800" dirty="0"/>
              <a:t> stood above it and said: “I </a:t>
            </a:r>
            <a:r>
              <a:rPr lang="en-AU" sz="2800" i="1" dirty="0"/>
              <a:t>am</a:t>
            </a:r>
            <a:r>
              <a:rPr lang="en-AU" sz="2800" dirty="0"/>
              <a:t> the </a:t>
            </a:r>
            <a:r>
              <a:rPr lang="en-AU" sz="2800" cap="small" dirty="0"/>
              <a:t>Lord</a:t>
            </a:r>
            <a:r>
              <a:rPr lang="en-AU" sz="2800" dirty="0"/>
              <a:t> God of Abraham your father and the God of Isaac; the land on which you lie I will give to you and your descendants. </a:t>
            </a:r>
          </a:p>
        </p:txBody>
      </p:sp>
    </p:spTree>
    <p:extLst>
      <p:ext uri="{BB962C8B-B14F-4D97-AF65-F5344CB8AC3E}">
        <p14:creationId xmlns:p14="http://schemas.microsoft.com/office/powerpoint/2010/main" val="1810371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r>
              <a:rPr lang="en-AU" dirty="0"/>
              <a:t>Key Scriptures </a:t>
            </a:r>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a:xfrm>
            <a:off x="251520" y="908720"/>
            <a:ext cx="8784976" cy="5400600"/>
          </a:xfrm>
        </p:spPr>
        <p:txBody>
          <a:bodyPr>
            <a:normAutofit/>
          </a:bodyPr>
          <a:lstStyle/>
          <a:p>
            <a:pPr marL="0" indent="0">
              <a:buNone/>
            </a:pPr>
            <a:r>
              <a:rPr lang="en-AU" dirty="0"/>
              <a:t>Gen 28:10 -17</a:t>
            </a:r>
          </a:p>
          <a:p>
            <a:pPr marL="0" indent="0">
              <a:lnSpc>
                <a:spcPct val="120000"/>
              </a:lnSpc>
              <a:buNone/>
            </a:pPr>
            <a:r>
              <a:rPr lang="en-AU" sz="2800" dirty="0"/>
              <a:t>14 Also your descendants shall be as the dust of the earth; you shall spread abroad to the west and the east, to the north and the south; and in you and in your seed all the families of the earth shall be blessed. </a:t>
            </a:r>
          </a:p>
          <a:p>
            <a:pPr marL="0" indent="0">
              <a:lnSpc>
                <a:spcPct val="120000"/>
              </a:lnSpc>
              <a:buNone/>
            </a:pPr>
            <a:r>
              <a:rPr lang="en-AU" sz="2800" dirty="0"/>
              <a:t>15 Behold, I </a:t>
            </a:r>
            <a:r>
              <a:rPr lang="en-AU" sz="2800" i="1" dirty="0"/>
              <a:t>am</a:t>
            </a:r>
            <a:r>
              <a:rPr lang="en-AU" sz="2800" dirty="0"/>
              <a:t> with you and will keep you wherever you go, and will bring you back to this land; for I will not leave you until I have done what I have spoken to you.”</a:t>
            </a:r>
          </a:p>
        </p:txBody>
      </p:sp>
    </p:spTree>
    <p:extLst>
      <p:ext uri="{BB962C8B-B14F-4D97-AF65-F5344CB8AC3E}">
        <p14:creationId xmlns:p14="http://schemas.microsoft.com/office/powerpoint/2010/main" val="3783063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C22-D9F6-45A6-841D-D40DF140C2B8}"/>
              </a:ext>
            </a:extLst>
          </p:cNvPr>
          <p:cNvSpPr>
            <a:spLocks noGrp="1"/>
          </p:cNvSpPr>
          <p:nvPr>
            <p:ph type="title"/>
          </p:nvPr>
        </p:nvSpPr>
        <p:spPr/>
        <p:txBody>
          <a:bodyPr/>
          <a:lstStyle/>
          <a:p>
            <a:r>
              <a:rPr lang="en-AU" dirty="0"/>
              <a:t>Key Scriptures </a:t>
            </a:r>
          </a:p>
        </p:txBody>
      </p:sp>
      <p:sp>
        <p:nvSpPr>
          <p:cNvPr id="3" name="Content Placeholder 2">
            <a:extLst>
              <a:ext uri="{FF2B5EF4-FFF2-40B4-BE49-F238E27FC236}">
                <a16:creationId xmlns:a16="http://schemas.microsoft.com/office/drawing/2014/main" id="{253014A1-A510-4936-BD50-4EB288A13837}"/>
              </a:ext>
            </a:extLst>
          </p:cNvPr>
          <p:cNvSpPr>
            <a:spLocks noGrp="1"/>
          </p:cNvSpPr>
          <p:nvPr>
            <p:ph idx="1"/>
          </p:nvPr>
        </p:nvSpPr>
        <p:spPr>
          <a:xfrm>
            <a:off x="251520" y="908720"/>
            <a:ext cx="8784976" cy="5400600"/>
          </a:xfrm>
        </p:spPr>
        <p:txBody>
          <a:bodyPr>
            <a:normAutofit/>
          </a:bodyPr>
          <a:lstStyle/>
          <a:p>
            <a:pPr marL="0" indent="0">
              <a:buNone/>
            </a:pPr>
            <a:r>
              <a:rPr lang="en-AU" dirty="0"/>
              <a:t>Gen 28:10 -17</a:t>
            </a:r>
          </a:p>
          <a:p>
            <a:pPr marL="0" indent="0">
              <a:lnSpc>
                <a:spcPct val="120000"/>
              </a:lnSpc>
              <a:buNone/>
            </a:pPr>
            <a:r>
              <a:rPr lang="en-AU" sz="2800" dirty="0"/>
              <a:t>16 Then Jacob awoke from his sleep and said, “Surely </a:t>
            </a:r>
            <a:r>
              <a:rPr lang="en-AU" sz="2800" dirty="0">
                <a:solidFill>
                  <a:srgbClr val="FF0000"/>
                </a:solidFill>
              </a:rPr>
              <a:t>the </a:t>
            </a:r>
            <a:r>
              <a:rPr lang="en-AU" sz="2800" cap="small" dirty="0">
                <a:solidFill>
                  <a:srgbClr val="FF0000"/>
                </a:solidFill>
              </a:rPr>
              <a:t>Lord</a:t>
            </a:r>
            <a:r>
              <a:rPr lang="en-AU" sz="2800" dirty="0">
                <a:solidFill>
                  <a:srgbClr val="FF0000"/>
                </a:solidFill>
              </a:rPr>
              <a:t> is in this place,</a:t>
            </a:r>
            <a:r>
              <a:rPr lang="en-AU" sz="2800" dirty="0"/>
              <a:t> and I did not know </a:t>
            </a:r>
            <a:r>
              <a:rPr lang="en-AU" sz="2800" i="1" dirty="0"/>
              <a:t>it.</a:t>
            </a:r>
            <a:r>
              <a:rPr lang="en-AU" sz="2800" dirty="0"/>
              <a:t>” </a:t>
            </a:r>
          </a:p>
          <a:p>
            <a:pPr marL="0" indent="0">
              <a:lnSpc>
                <a:spcPct val="120000"/>
              </a:lnSpc>
              <a:buNone/>
            </a:pPr>
            <a:r>
              <a:rPr lang="en-AU" sz="2800" dirty="0"/>
              <a:t>17 And he was afraid and said, “How awesome </a:t>
            </a:r>
            <a:r>
              <a:rPr lang="en-AU" sz="2800" i="1" dirty="0"/>
              <a:t>is</a:t>
            </a:r>
            <a:r>
              <a:rPr lang="en-AU" sz="2800" dirty="0"/>
              <a:t> this place! This </a:t>
            </a:r>
            <a:r>
              <a:rPr lang="en-AU" sz="2800" i="1" dirty="0"/>
              <a:t>is</a:t>
            </a:r>
            <a:r>
              <a:rPr lang="en-AU" sz="2800" dirty="0"/>
              <a:t> </a:t>
            </a:r>
            <a:r>
              <a:rPr lang="en-AU" sz="2800" dirty="0">
                <a:solidFill>
                  <a:srgbClr val="FF0000"/>
                </a:solidFill>
              </a:rPr>
              <a:t>none other than the house of God</a:t>
            </a:r>
            <a:r>
              <a:rPr lang="en-AU" sz="2800" dirty="0"/>
              <a:t>, and this </a:t>
            </a:r>
            <a:r>
              <a:rPr lang="en-AU" sz="2800" i="1" dirty="0"/>
              <a:t>is</a:t>
            </a:r>
            <a:r>
              <a:rPr lang="en-AU" sz="2800" dirty="0"/>
              <a:t> </a:t>
            </a:r>
            <a:r>
              <a:rPr lang="en-AU" sz="2800" dirty="0">
                <a:solidFill>
                  <a:srgbClr val="FF0000"/>
                </a:solidFill>
              </a:rPr>
              <a:t>the gate of heaven!</a:t>
            </a:r>
            <a:r>
              <a:rPr lang="en-AU" sz="2800" dirty="0"/>
              <a:t>” </a:t>
            </a:r>
          </a:p>
        </p:txBody>
      </p:sp>
    </p:spTree>
    <p:extLst>
      <p:ext uri="{BB962C8B-B14F-4D97-AF65-F5344CB8AC3E}">
        <p14:creationId xmlns:p14="http://schemas.microsoft.com/office/powerpoint/2010/main" val="2191129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5ABBF-3AD2-4BBF-9A68-DD76BC76FF5A}"/>
              </a:ext>
            </a:extLst>
          </p:cNvPr>
          <p:cNvSpPr>
            <a:spLocks noGrp="1"/>
          </p:cNvSpPr>
          <p:nvPr>
            <p:ph type="title"/>
          </p:nvPr>
        </p:nvSpPr>
        <p:spPr>
          <a:xfrm>
            <a:off x="395536" y="404664"/>
            <a:ext cx="3347864" cy="2736304"/>
          </a:xfrm>
        </p:spPr>
        <p:txBody>
          <a:bodyPr/>
          <a:lstStyle/>
          <a:p>
            <a:r>
              <a:rPr lang="en-AU" dirty="0"/>
              <a:t>Finding my way</a:t>
            </a:r>
            <a:br>
              <a:rPr lang="en-AU" dirty="0"/>
            </a:br>
            <a:r>
              <a:rPr lang="en-AU" dirty="0"/>
              <a:t>around…</a:t>
            </a:r>
          </a:p>
        </p:txBody>
      </p:sp>
      <p:pic>
        <p:nvPicPr>
          <p:cNvPr id="5" name="Content Placeholder 4">
            <a:extLst>
              <a:ext uri="{FF2B5EF4-FFF2-40B4-BE49-F238E27FC236}">
                <a16:creationId xmlns:a16="http://schemas.microsoft.com/office/drawing/2014/main" id="{B43DCE79-82FE-4590-A14A-5B6DF44A12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8024" y="476672"/>
            <a:ext cx="3854426" cy="5143004"/>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A11B815B-3B82-4702-AAEA-35F8553D9DA6}"/>
              </a:ext>
            </a:extLst>
          </p:cNvPr>
          <p:cNvPicPr>
            <a:picLocks noChangeAspect="1"/>
          </p:cNvPicPr>
          <p:nvPr/>
        </p:nvPicPr>
        <p:blipFill>
          <a:blip r:embed="rId3"/>
          <a:stretch>
            <a:fillRect/>
          </a:stretch>
        </p:blipFill>
        <p:spPr>
          <a:xfrm>
            <a:off x="327382" y="3401008"/>
            <a:ext cx="4032448" cy="21840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727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D7A9-89A0-43B8-8A01-541FBDE17895}"/>
              </a:ext>
            </a:extLst>
          </p:cNvPr>
          <p:cNvSpPr>
            <a:spLocks noGrp="1"/>
          </p:cNvSpPr>
          <p:nvPr>
            <p:ph type="title"/>
          </p:nvPr>
        </p:nvSpPr>
        <p:spPr/>
        <p:txBody>
          <a:bodyPr/>
          <a:lstStyle/>
          <a:p>
            <a:r>
              <a:rPr lang="en-AU" dirty="0"/>
              <a:t>Trying to find the door</a:t>
            </a:r>
          </a:p>
        </p:txBody>
      </p:sp>
      <p:pic>
        <p:nvPicPr>
          <p:cNvPr id="11" name="Content Placeholder 10">
            <a:extLst>
              <a:ext uri="{FF2B5EF4-FFF2-40B4-BE49-F238E27FC236}">
                <a16:creationId xmlns:a16="http://schemas.microsoft.com/office/drawing/2014/main" id="{DEDA6143-7ACE-4F54-A17E-C0C1454636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8101" y="1268760"/>
            <a:ext cx="6187798" cy="4525963"/>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8D1016F8-1202-4161-8474-A5EB37E34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1258821"/>
            <a:ext cx="6502400" cy="4749800"/>
          </a:xfrm>
          <a:prstGeom prst="rect">
            <a:avLst/>
          </a:prstGeom>
        </p:spPr>
      </p:pic>
    </p:spTree>
    <p:extLst>
      <p:ext uri="{BB962C8B-B14F-4D97-AF65-F5344CB8AC3E}">
        <p14:creationId xmlns:p14="http://schemas.microsoft.com/office/powerpoint/2010/main" val="66339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A8D2-F57B-4F52-A031-E1F73B546278}"/>
              </a:ext>
            </a:extLst>
          </p:cNvPr>
          <p:cNvSpPr>
            <a:spLocks noGrp="1"/>
          </p:cNvSpPr>
          <p:nvPr>
            <p:ph type="title"/>
          </p:nvPr>
        </p:nvSpPr>
        <p:spPr/>
        <p:txBody>
          <a:bodyPr/>
          <a:lstStyle/>
          <a:p>
            <a:r>
              <a:rPr lang="en-AU" dirty="0"/>
              <a:t>The traps we fall into</a:t>
            </a:r>
          </a:p>
        </p:txBody>
      </p:sp>
      <p:sp>
        <p:nvSpPr>
          <p:cNvPr id="3" name="Content Placeholder 2">
            <a:extLst>
              <a:ext uri="{FF2B5EF4-FFF2-40B4-BE49-F238E27FC236}">
                <a16:creationId xmlns:a16="http://schemas.microsoft.com/office/drawing/2014/main" id="{73CE74E0-815D-4DD9-8841-D528CA9198E2}"/>
              </a:ext>
            </a:extLst>
          </p:cNvPr>
          <p:cNvSpPr>
            <a:spLocks noGrp="1"/>
          </p:cNvSpPr>
          <p:nvPr>
            <p:ph idx="1"/>
          </p:nvPr>
        </p:nvSpPr>
        <p:spPr/>
        <p:txBody>
          <a:bodyPr>
            <a:normAutofit/>
          </a:bodyPr>
          <a:lstStyle/>
          <a:p>
            <a:r>
              <a:rPr lang="en-AU" dirty="0"/>
              <a:t>Over-reliance on human / natural ways </a:t>
            </a:r>
            <a:r>
              <a:rPr lang="en-AU" sz="2800" dirty="0"/>
              <a:t>	Trusting in things other than God - Google 	maps (1 Cor 3:19)</a:t>
            </a:r>
          </a:p>
          <a:p>
            <a:r>
              <a:rPr lang="en-AU" dirty="0"/>
              <a:t>Over-thinking and over-analysing </a:t>
            </a:r>
          </a:p>
          <a:p>
            <a:pPr marL="0" indent="0">
              <a:buNone/>
            </a:pPr>
            <a:r>
              <a:rPr lang="en-AU" i="1" dirty="0"/>
              <a:t>	</a:t>
            </a:r>
            <a:r>
              <a:rPr lang="en-AU" sz="2800" dirty="0"/>
              <a:t>Trying to find my own solutions or fix things 	myself instead of trusting God</a:t>
            </a:r>
          </a:p>
          <a:p>
            <a:r>
              <a:rPr lang="en-AU" dirty="0"/>
              <a:t>Over-planning </a:t>
            </a:r>
          </a:p>
          <a:p>
            <a:pPr marL="0" indent="0">
              <a:buNone/>
            </a:pPr>
            <a:r>
              <a:rPr lang="en-AU" i="1" dirty="0"/>
              <a:t>	</a:t>
            </a:r>
            <a:r>
              <a:rPr lang="en-AU" sz="2800" dirty="0"/>
              <a:t>Prov 16:9, 	Prov 19:21</a:t>
            </a:r>
          </a:p>
          <a:p>
            <a:endParaRPr lang="en-AU" dirty="0"/>
          </a:p>
          <a:p>
            <a:endParaRPr lang="en-AU" dirty="0"/>
          </a:p>
        </p:txBody>
      </p:sp>
    </p:spTree>
    <p:extLst>
      <p:ext uri="{BB962C8B-B14F-4D97-AF65-F5344CB8AC3E}">
        <p14:creationId xmlns:p14="http://schemas.microsoft.com/office/powerpoint/2010/main" val="124007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A6C1-BA9A-4002-A70B-DFD270C37CF0}"/>
              </a:ext>
            </a:extLst>
          </p:cNvPr>
          <p:cNvSpPr>
            <a:spLocks noGrp="1"/>
          </p:cNvSpPr>
          <p:nvPr>
            <p:ph type="title"/>
          </p:nvPr>
        </p:nvSpPr>
        <p:spPr/>
        <p:txBody>
          <a:bodyPr/>
          <a:lstStyle/>
          <a:p>
            <a:r>
              <a:rPr lang="en-AU" dirty="0"/>
              <a:t>Surely the Lord is here </a:t>
            </a:r>
            <a:r>
              <a:rPr lang="en-AU" dirty="0">
                <a:solidFill>
                  <a:srgbClr val="FF0000"/>
                </a:solidFill>
              </a:rPr>
              <a:t>and I did not know it</a:t>
            </a:r>
          </a:p>
        </p:txBody>
      </p:sp>
      <p:sp>
        <p:nvSpPr>
          <p:cNvPr id="3" name="Content Placeholder 2">
            <a:extLst>
              <a:ext uri="{FF2B5EF4-FFF2-40B4-BE49-F238E27FC236}">
                <a16:creationId xmlns:a16="http://schemas.microsoft.com/office/drawing/2014/main" id="{5FBD0735-D5F4-4761-9B31-006E954D057B}"/>
              </a:ext>
            </a:extLst>
          </p:cNvPr>
          <p:cNvSpPr>
            <a:spLocks noGrp="1"/>
          </p:cNvSpPr>
          <p:nvPr>
            <p:ph idx="1"/>
          </p:nvPr>
        </p:nvSpPr>
        <p:spPr/>
        <p:txBody>
          <a:bodyPr>
            <a:normAutofit/>
          </a:bodyPr>
          <a:lstStyle/>
          <a:p>
            <a:pPr marL="0" lvl="0" indent="0">
              <a:buNone/>
            </a:pPr>
            <a:r>
              <a:rPr lang="en-AU" dirty="0"/>
              <a:t>How could Jacob not know that the Lord was there?</a:t>
            </a:r>
          </a:p>
          <a:p>
            <a:r>
              <a:rPr lang="en-AU" dirty="0"/>
              <a:t>Busy living our own lives</a:t>
            </a:r>
          </a:p>
          <a:p>
            <a:r>
              <a:rPr lang="en-AU" dirty="0"/>
              <a:t>Doing our own things</a:t>
            </a:r>
          </a:p>
          <a:p>
            <a:r>
              <a:rPr lang="en-AU" dirty="0"/>
              <a:t>Making our own plans</a:t>
            </a:r>
          </a:p>
          <a:p>
            <a:r>
              <a:rPr lang="en-AU" dirty="0"/>
              <a:t>Mind is filled with our own thoughts</a:t>
            </a:r>
          </a:p>
          <a:p>
            <a:pPr marL="0" indent="0">
              <a:buNone/>
            </a:pPr>
            <a:endParaRPr lang="en-AU" dirty="0"/>
          </a:p>
        </p:txBody>
      </p:sp>
      <p:pic>
        <p:nvPicPr>
          <p:cNvPr id="5" name="Picture 4">
            <a:extLst>
              <a:ext uri="{FF2B5EF4-FFF2-40B4-BE49-F238E27FC236}">
                <a16:creationId xmlns:a16="http://schemas.microsoft.com/office/drawing/2014/main" id="{A0A4ACEC-E484-45CD-9C49-071440C7A2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3826" y="4725144"/>
            <a:ext cx="3730174" cy="20999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1301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A6C1-BA9A-4002-A70B-DFD270C37CF0}"/>
              </a:ext>
            </a:extLst>
          </p:cNvPr>
          <p:cNvSpPr>
            <a:spLocks noGrp="1"/>
          </p:cNvSpPr>
          <p:nvPr>
            <p:ph type="title"/>
          </p:nvPr>
        </p:nvSpPr>
        <p:spPr/>
        <p:txBody>
          <a:bodyPr/>
          <a:lstStyle/>
          <a:p>
            <a:r>
              <a:rPr lang="en-AU" dirty="0">
                <a:solidFill>
                  <a:srgbClr val="FF0000"/>
                </a:solidFill>
              </a:rPr>
              <a:t>Surely the Lord is here</a:t>
            </a:r>
            <a:r>
              <a:rPr lang="en-AU" dirty="0"/>
              <a:t> and I did not know it</a:t>
            </a:r>
          </a:p>
        </p:txBody>
      </p:sp>
      <p:sp>
        <p:nvSpPr>
          <p:cNvPr id="3" name="Content Placeholder 2">
            <a:extLst>
              <a:ext uri="{FF2B5EF4-FFF2-40B4-BE49-F238E27FC236}">
                <a16:creationId xmlns:a16="http://schemas.microsoft.com/office/drawing/2014/main" id="{5FBD0735-D5F4-4761-9B31-006E954D057B}"/>
              </a:ext>
            </a:extLst>
          </p:cNvPr>
          <p:cNvSpPr>
            <a:spLocks noGrp="1"/>
          </p:cNvSpPr>
          <p:nvPr>
            <p:ph idx="1"/>
          </p:nvPr>
        </p:nvSpPr>
        <p:spPr>
          <a:xfrm>
            <a:off x="251520" y="1207293"/>
            <a:ext cx="8712968" cy="4886003"/>
          </a:xfrm>
        </p:spPr>
        <p:txBody>
          <a:bodyPr>
            <a:normAutofit fontScale="92500" lnSpcReduction="10000"/>
          </a:bodyPr>
          <a:lstStyle/>
          <a:p>
            <a:pPr lvl="0"/>
            <a:r>
              <a:rPr lang="en-AU" dirty="0"/>
              <a:t>v13 And behold, the Lord stood above it…</a:t>
            </a:r>
          </a:p>
          <a:p>
            <a:pPr lvl="0"/>
            <a:r>
              <a:rPr lang="en-AU" dirty="0"/>
              <a:t>The sign was visible </a:t>
            </a:r>
            <a:r>
              <a:rPr lang="en-AU" dirty="0">
                <a:solidFill>
                  <a:srgbClr val="FF0000"/>
                </a:solidFill>
              </a:rPr>
              <a:t>once I looked up</a:t>
            </a:r>
          </a:p>
          <a:p>
            <a:pPr lvl="0"/>
            <a:r>
              <a:rPr lang="en-AU" dirty="0"/>
              <a:t>The door (the answer / Jesus) was right in front of me and I could not see it</a:t>
            </a:r>
          </a:p>
          <a:p>
            <a:pPr lvl="0"/>
            <a:r>
              <a:rPr lang="en-AU" dirty="0"/>
              <a:t>Luke 24:31-32 “</a:t>
            </a:r>
            <a:r>
              <a:rPr lang="en-AU" b="1" u="sng" dirty="0"/>
              <a:t>Then</a:t>
            </a:r>
            <a:r>
              <a:rPr lang="en-AU" dirty="0"/>
              <a:t> </a:t>
            </a:r>
            <a:r>
              <a:rPr lang="en-AU" dirty="0">
                <a:solidFill>
                  <a:srgbClr val="FF0000"/>
                </a:solidFill>
              </a:rPr>
              <a:t>their eyes were opened</a:t>
            </a:r>
            <a:r>
              <a:rPr lang="en-AU" dirty="0"/>
              <a:t> and they knew Him; and He vanished from their sight. And they said to one another, “Did not our heart burn within us while He talked with us on the road and while He opened the Scriptures to us?” </a:t>
            </a:r>
          </a:p>
          <a:p>
            <a:endParaRPr lang="en-AU" dirty="0"/>
          </a:p>
        </p:txBody>
      </p:sp>
    </p:spTree>
    <p:extLst>
      <p:ext uri="{BB962C8B-B14F-4D97-AF65-F5344CB8AC3E}">
        <p14:creationId xmlns:p14="http://schemas.microsoft.com/office/powerpoint/2010/main" val="102752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3613-6783-414C-86AB-4E10AAD519BD}"/>
              </a:ext>
            </a:extLst>
          </p:cNvPr>
          <p:cNvSpPr>
            <a:spLocks noGrp="1"/>
          </p:cNvSpPr>
          <p:nvPr>
            <p:ph type="title"/>
          </p:nvPr>
        </p:nvSpPr>
        <p:spPr/>
        <p:txBody>
          <a:bodyPr/>
          <a:lstStyle/>
          <a:p>
            <a:r>
              <a:rPr lang="en-AU" dirty="0"/>
              <a:t>House of God, Gateway to Heaven</a:t>
            </a:r>
          </a:p>
        </p:txBody>
      </p:sp>
      <p:sp>
        <p:nvSpPr>
          <p:cNvPr id="3" name="Content Placeholder 2">
            <a:extLst>
              <a:ext uri="{FF2B5EF4-FFF2-40B4-BE49-F238E27FC236}">
                <a16:creationId xmlns:a16="http://schemas.microsoft.com/office/drawing/2014/main" id="{56A7E894-1ED6-4269-821C-3FCBDE2A9854}"/>
              </a:ext>
            </a:extLst>
          </p:cNvPr>
          <p:cNvSpPr>
            <a:spLocks noGrp="1"/>
          </p:cNvSpPr>
          <p:nvPr>
            <p:ph idx="1"/>
          </p:nvPr>
        </p:nvSpPr>
        <p:spPr/>
        <p:txBody>
          <a:bodyPr/>
          <a:lstStyle/>
          <a:p>
            <a:r>
              <a:rPr lang="en-AU" dirty="0"/>
              <a:t>He wants to meet with us</a:t>
            </a:r>
          </a:p>
          <a:p>
            <a:r>
              <a:rPr lang="en-AU" dirty="0"/>
              <a:t>It requires a heart change</a:t>
            </a:r>
          </a:p>
          <a:p>
            <a:r>
              <a:rPr lang="en-AU" dirty="0"/>
              <a:t>It requires action – daily decisions</a:t>
            </a:r>
          </a:p>
          <a:p>
            <a:endParaRPr lang="en-AU" dirty="0"/>
          </a:p>
        </p:txBody>
      </p:sp>
      <p:pic>
        <p:nvPicPr>
          <p:cNvPr id="4" name="Picture 3">
            <a:extLst>
              <a:ext uri="{FF2B5EF4-FFF2-40B4-BE49-F238E27FC236}">
                <a16:creationId xmlns:a16="http://schemas.microsoft.com/office/drawing/2014/main" id="{8D4A0F58-04BD-438E-BE23-416DAC726E25}"/>
              </a:ext>
            </a:extLst>
          </p:cNvPr>
          <p:cNvPicPr>
            <a:picLocks noChangeAspect="1"/>
          </p:cNvPicPr>
          <p:nvPr/>
        </p:nvPicPr>
        <p:blipFill>
          <a:blip r:embed="rId2"/>
          <a:stretch>
            <a:fillRect/>
          </a:stretch>
        </p:blipFill>
        <p:spPr>
          <a:xfrm>
            <a:off x="1093408" y="3140968"/>
            <a:ext cx="6957184" cy="29112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9161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9622</TotalTime>
  <Words>406</Words>
  <Application>Microsoft Office PowerPoint</Application>
  <PresentationFormat>On-screen Show (4:3)</PresentationFormat>
  <Paragraphs>65</Paragraphs>
  <Slides>12</Slides>
  <Notes>7</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맑은 고딕</vt:lpstr>
      <vt:lpstr>Arial</vt:lpstr>
      <vt:lpstr>Arial Rounded MT Bold</vt:lpstr>
      <vt:lpstr>Calibri</vt:lpstr>
      <vt:lpstr>Century Gothic</vt:lpstr>
      <vt:lpstr>Office Theme</vt:lpstr>
      <vt:lpstr>House of God, Gateway to Heaven</vt:lpstr>
      <vt:lpstr>Key Scriptures </vt:lpstr>
      <vt:lpstr>Key Scriptures </vt:lpstr>
      <vt:lpstr>Key Scriptures </vt:lpstr>
      <vt:lpstr>Key Scriptures </vt:lpstr>
      <vt:lpstr>Key Scriptures </vt:lpstr>
      <vt:lpstr>Finding my way around…</vt:lpstr>
      <vt:lpstr>Trying to find the door</vt:lpstr>
      <vt:lpstr>The traps we fall into</vt:lpstr>
      <vt:lpstr>Surely the Lord is here and I did not know it</vt:lpstr>
      <vt:lpstr>Surely the Lord is here and I did not know it</vt:lpstr>
      <vt:lpstr>House of God, Gateway to Heaven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Grace Liew</cp:lastModifiedBy>
  <cp:revision>213</cp:revision>
  <cp:lastPrinted>2016-05-21T23:01:06Z</cp:lastPrinted>
  <dcterms:created xsi:type="dcterms:W3CDTF">2014-04-01T16:35:38Z</dcterms:created>
  <dcterms:modified xsi:type="dcterms:W3CDTF">2019-03-30T14:14:59Z</dcterms:modified>
</cp:coreProperties>
</file>